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6" r:id="rId2"/>
    <p:sldId id="436" r:id="rId3"/>
    <p:sldId id="438" r:id="rId4"/>
    <p:sldId id="440" r:id="rId5"/>
    <p:sldId id="444" r:id="rId6"/>
    <p:sldId id="447" r:id="rId7"/>
    <p:sldId id="443" r:id="rId8"/>
    <p:sldId id="442" r:id="rId9"/>
    <p:sldId id="316" r:id="rId10"/>
    <p:sldId id="289" r:id="rId11"/>
    <p:sldId id="287" r:id="rId12"/>
    <p:sldId id="291" r:id="rId13"/>
    <p:sldId id="269" r:id="rId14"/>
    <p:sldId id="293" r:id="rId15"/>
    <p:sldId id="270" r:id="rId16"/>
    <p:sldId id="274" r:id="rId17"/>
    <p:sldId id="266" r:id="rId18"/>
    <p:sldId id="294" r:id="rId19"/>
    <p:sldId id="328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295" r:id="rId28"/>
    <p:sldId id="420" r:id="rId29"/>
    <p:sldId id="434" r:id="rId30"/>
    <p:sldId id="435" r:id="rId31"/>
    <p:sldId id="313" r:id="rId32"/>
    <p:sldId id="314" r:id="rId33"/>
    <p:sldId id="432" r:id="rId34"/>
    <p:sldId id="275" r:id="rId35"/>
    <p:sldId id="279" r:id="rId36"/>
    <p:sldId id="263" r:id="rId37"/>
    <p:sldId id="580" r:id="rId38"/>
    <p:sldId id="276" r:id="rId39"/>
    <p:sldId id="336" r:id="rId40"/>
    <p:sldId id="337" r:id="rId41"/>
    <p:sldId id="445" r:id="rId42"/>
    <p:sldId id="261" r:id="rId43"/>
    <p:sldId id="446" r:id="rId44"/>
    <p:sldId id="268" r:id="rId45"/>
    <p:sldId id="421" r:id="rId46"/>
    <p:sldId id="575" r:id="rId47"/>
    <p:sldId id="576" r:id="rId48"/>
    <p:sldId id="577" r:id="rId49"/>
    <p:sldId id="578" r:id="rId50"/>
    <p:sldId id="412" r:id="rId51"/>
    <p:sldId id="427" r:id="rId52"/>
    <p:sldId id="431" r:id="rId53"/>
    <p:sldId id="430" r:id="rId54"/>
    <p:sldId id="452" r:id="rId55"/>
    <p:sldId id="273" r:id="rId56"/>
    <p:sldId id="298" r:id="rId57"/>
    <p:sldId id="453" r:id="rId58"/>
    <p:sldId id="454" r:id="rId59"/>
    <p:sldId id="292" r:id="rId60"/>
    <p:sldId id="455" r:id="rId61"/>
    <p:sldId id="456" r:id="rId62"/>
    <p:sldId id="566" r:id="rId63"/>
    <p:sldId id="567" r:id="rId64"/>
    <p:sldId id="299" r:id="rId65"/>
    <p:sldId id="271" r:id="rId66"/>
    <p:sldId id="568" r:id="rId67"/>
    <p:sldId id="569" r:id="rId68"/>
    <p:sldId id="284" r:id="rId69"/>
    <p:sldId id="538" r:id="rId70"/>
    <p:sldId id="282" r:id="rId71"/>
    <p:sldId id="540" r:id="rId72"/>
    <p:sldId id="539" r:id="rId73"/>
    <p:sldId id="272" r:id="rId74"/>
    <p:sldId id="570" r:id="rId75"/>
    <p:sldId id="571" r:id="rId76"/>
    <p:sldId id="296" r:id="rId77"/>
    <p:sldId id="572" r:id="rId78"/>
    <p:sldId id="573" r:id="rId79"/>
    <p:sldId id="278" r:id="rId80"/>
    <p:sldId id="533" r:id="rId81"/>
    <p:sldId id="481" r:id="rId82"/>
    <p:sldId id="515" r:id="rId83"/>
    <p:sldId id="516" r:id="rId84"/>
    <p:sldId id="517" r:id="rId85"/>
    <p:sldId id="518" r:id="rId86"/>
    <p:sldId id="519" r:id="rId87"/>
    <p:sldId id="574" r:id="rId88"/>
    <p:sldId id="534" r:id="rId89"/>
    <p:sldId id="535" r:id="rId90"/>
    <p:sldId id="536" r:id="rId91"/>
    <p:sldId id="554" r:id="rId92"/>
    <p:sldId id="544" r:id="rId93"/>
    <p:sldId id="553" r:id="rId94"/>
    <p:sldId id="546" r:id="rId95"/>
    <p:sldId id="545" r:id="rId96"/>
    <p:sldId id="547" r:id="rId97"/>
    <p:sldId id="548" r:id="rId98"/>
    <p:sldId id="563" r:id="rId99"/>
    <p:sldId id="549" r:id="rId100"/>
    <p:sldId id="551" r:id="rId101"/>
    <p:sldId id="565" r:id="rId102"/>
    <p:sldId id="558" r:id="rId103"/>
    <p:sldId id="537" r:id="rId104"/>
    <p:sldId id="557" r:id="rId105"/>
    <p:sldId id="556" r:id="rId106"/>
    <p:sldId id="559" r:id="rId107"/>
    <p:sldId id="319" r:id="rId108"/>
    <p:sldId id="423" r:id="rId109"/>
    <p:sldId id="280" r:id="rId110"/>
    <p:sldId id="329" r:id="rId111"/>
    <p:sldId id="330" r:id="rId112"/>
    <p:sldId id="331" r:id="rId113"/>
    <p:sldId id="332" r:id="rId114"/>
    <p:sldId id="342" r:id="rId115"/>
    <p:sldId id="425" r:id="rId116"/>
    <p:sldId id="333" r:id="rId117"/>
    <p:sldId id="334" r:id="rId118"/>
    <p:sldId id="449" r:id="rId119"/>
    <p:sldId id="335" r:id="rId120"/>
    <p:sldId id="338" r:id="rId121"/>
    <p:sldId id="339" r:id="rId122"/>
    <p:sldId id="579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35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19D3-09E5-B148-89CA-B6D62B986454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84067-BC26-E64E-9B16-6C5D08376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2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9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44B9D4-3927-3648-945B-6705A86D6D4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1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6ED4-7418-D140-920B-401F9C61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A215-E976-CE4F-B4DF-9C3C58E2F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AE02-9D7C-C545-B479-EF5C99A9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3279-BBB0-3844-A0DB-6DC879A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59E9-6696-F04D-B20C-A00A51BE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9D2E-EF46-074B-A0F0-A16EA15C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C2C5-5980-9448-B31E-E1799B83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26F6-C14F-5F45-BABB-5F97279A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56D0-0CBA-8948-AA56-7A92453B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DC162-BC15-3446-8996-048F9596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A5EA6-7F24-1E4E-98A5-01EBE585C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853F2-D6A3-5541-AC4F-2681C0B28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4B37F-3FD9-7144-9055-87A884B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51E4-62D0-7249-830E-5E3EEE8B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A09B-3A6C-674C-8109-DD02C08B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58A3-D11E-C64D-B1EC-D74814E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AA63-4D94-A442-B8BF-366C9D7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0DCF6-9CF0-764A-A8D0-15BA85A5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862F-3C59-B54D-AA20-DB1EBAF2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C2D8-A4E4-314E-9E4C-E4AFB40C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569E-A271-4840-98EB-5F0F65EE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8BB9-5BF8-A74A-BDCF-75EBAE35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EB8F3-ED8E-D54D-96F3-77436BDD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684F-60F4-794B-B341-253F8968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9034E-63E1-014D-854F-A1C9A97D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3CC9-A9A7-214B-83C8-63163A8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0E4F-39AC-4C43-B9AD-C8297E27D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2F39-E1E6-EF4B-9F15-42191C94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481F-1167-D745-803C-C4F754A0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B3F53-C817-FB48-91E3-AB7DAF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9F123-BD93-9A4B-9A39-3AEF044C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CA-F4E0-1B47-867E-B441CDD8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FED6C-B7A0-D048-A9B2-AFB5BCDAA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F4B83-71D5-FF42-A62F-EF0BBA37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2F508-C78E-C449-85AB-23E87DF86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F0866-36C7-BC40-B706-F8BB402E4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748C9-A252-CD4D-A113-542F9ECC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775F9-D39B-134A-BD6F-D70790D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65A66-92E5-BD42-81D6-605AC255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AAC-B2A2-5246-B475-24D6A1AC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4A4D-B087-B146-A68B-C589A0BA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7D0E-464F-414B-BF7D-04B8C91B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3893B-4879-114C-A9A1-4D42835B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2BEE2-F9A9-4F49-8522-82B383D9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6AA1-DFBF-7146-AA1A-FE9EA9A4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C08CC-451F-6744-B7E7-A26E895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6AD2-FC96-8141-A2CB-BBC99707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6C7C-8E1C-CA47-9B5D-7A92305A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37EC9-4304-CA4D-A5EC-12313FE3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E2CA-FA3E-2840-B7FC-FF8F386B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38486-44D8-1E43-ABE0-7456C44D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3CF7F-FDAC-CF4C-802F-6FAE6741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794C-0883-E542-9BDB-D65CA72D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4A05D-24A7-B443-8AFD-A267D0B2D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8CFF8-DD3D-EA42-BE4E-18293DC7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B4377-E3BB-A64A-86A6-4B9C96E4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E1FEA-61C5-E14B-8440-A5A8A0E7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9B63-3C82-E34E-BA08-0850F88A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F034B-5176-754E-B3EA-A9541B50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AD78-A423-FB40-A909-CEDE7434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97F14-BCA2-3140-9914-52D98DA8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7FD32-BEFD-0C44-9258-659581D3C807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DB89-FBD4-F742-ABD8-3535E1E90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EDB5-A6CA-A64D-B06D-0214A634D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ap76/AZCourse_202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iff"/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emf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0.png"/><Relationship Id="rId7" Type="http://schemas.openxmlformats.org/officeDocument/2006/relationships/image" Target="../media/image1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10" Type="http://schemas.openxmlformats.org/officeDocument/2006/relationships/image" Target="../media/image13.png"/><Relationship Id="rId4" Type="http://schemas.openxmlformats.org/officeDocument/2006/relationships/image" Target="../media/image80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00.png"/><Relationship Id="rId12" Type="http://schemas.openxmlformats.org/officeDocument/2006/relationships/image" Target="../media/image16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0.png"/><Relationship Id="rId15" Type="http://schemas.openxmlformats.org/officeDocument/2006/relationships/image" Target="../media/image190.png"/><Relationship Id="rId10" Type="http://schemas.openxmlformats.org/officeDocument/2006/relationships/image" Target="../media/image14.png"/><Relationship Id="rId9" Type="http://schemas.openxmlformats.org/officeDocument/2006/relationships/image" Target="../media/image67.png"/><Relationship Id="rId1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0.png"/><Relationship Id="rId3" Type="http://schemas.openxmlformats.org/officeDocument/2006/relationships/image" Target="../media/image70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0.png"/><Relationship Id="rId10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4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A7D280-B2F5-7D40-A593-680CE95C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5542" t="17679" r="6614" b="27591"/>
          <a:stretch/>
        </p:blipFill>
        <p:spPr>
          <a:xfrm>
            <a:off x="7078404" y="349784"/>
            <a:ext cx="4876800" cy="2263515"/>
          </a:xfrm>
          <a:prstGeom prst="round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071896-B6EA-BE44-8F02-B70F26F20056}"/>
              </a:ext>
            </a:extLst>
          </p:cNvPr>
          <p:cNvGrpSpPr/>
          <p:nvPr/>
        </p:nvGrpSpPr>
        <p:grpSpPr>
          <a:xfrm>
            <a:off x="833132" y="3248496"/>
            <a:ext cx="5908675" cy="3100053"/>
            <a:chOff x="2903621" y="3509963"/>
            <a:chExt cx="5908675" cy="31000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4B5165-A92D-D849-A0C2-20FB8F9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18F14-4BA7-714B-B67F-7588CA77D407}"/>
                </a:ext>
              </a:extLst>
            </p:cNvPr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610FE8-3FD7-2243-B035-F3CC92925AFD}"/>
                </a:ext>
              </a:extLst>
            </p:cNvPr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914550-E101-8C45-B404-3BB34F882D71}"/>
                </a:ext>
              </a:extLst>
            </p:cNvPr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4530" y="1131035"/>
            <a:ext cx="9144000" cy="2387600"/>
          </a:xfrm>
        </p:spPr>
        <p:txBody>
          <a:bodyPr/>
          <a:lstStyle/>
          <a:p>
            <a:r>
              <a:rPr lang="en-US" b="1" dirty="0"/>
              <a:t>An introduction to supervised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8745B-576A-924F-82ED-B98051335150}"/>
              </a:ext>
            </a:extLst>
          </p:cNvPr>
          <p:cNvSpPr/>
          <p:nvPr/>
        </p:nvSpPr>
        <p:spPr>
          <a:xfrm>
            <a:off x="6283151" y="6154825"/>
            <a:ext cx="5479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-apple-system"/>
                <a:hlinkClick r:id="rId4" tooltip="https://github.com/cap76/azcourse_2022"/>
              </a:rPr>
              <a:t>https://github.com/cap76/AZCourse_2022</a:t>
            </a:r>
            <a:endParaRPr lang="en-GB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2598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38200" y="-2609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558326" y="1408831"/>
            <a:ext cx="58684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we need a 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Something that captures our expectation about the relationships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at new locations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has some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38E85-8372-BA40-8E6E-7B4375AB5DF8}"/>
              </a:ext>
            </a:extLst>
          </p:cNvPr>
          <p:cNvSpPr/>
          <p:nvPr/>
        </p:nvSpPr>
        <p:spPr>
          <a:xfrm>
            <a:off x="7734830" y="63024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/>
              <a:t>data/Dinosaurs.csv</a:t>
            </a:r>
          </a:p>
        </p:txBody>
      </p:sp>
    </p:spTree>
    <p:extLst>
      <p:ext uri="{BB962C8B-B14F-4D97-AF65-F5344CB8AC3E}">
        <p14:creationId xmlns:p14="http://schemas.microsoft.com/office/powerpoint/2010/main" val="633253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5582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7846468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How would you write this up?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5" y="1704718"/>
            <a:ext cx="1273211" cy="82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52B-AD78-784B-9820-0C4FEF70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10" y="3230597"/>
            <a:ext cx="1442835" cy="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9E14-88B7-AA43-A7E3-C82C0963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72" y="4065923"/>
            <a:ext cx="958901" cy="498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m = 0 we have a flat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c = 0 we have a line that passes through (0,0).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4B-2128-D44E-821D-46B79CCDE31C}"/>
              </a:ext>
            </a:extLst>
          </p:cNvPr>
          <p:cNvSpPr txBox="1"/>
          <p:nvPr/>
        </p:nvSpPr>
        <p:spPr>
          <a:xfrm>
            <a:off x="2512649" y="362740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4558-A94C-8C49-A3E7-816663B933C7}"/>
              </a:ext>
            </a:extLst>
          </p:cNvPr>
          <p:cNvSpPr txBox="1"/>
          <p:nvPr/>
        </p:nvSpPr>
        <p:spPr>
          <a:xfrm>
            <a:off x="3289618" y="295029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8196318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42BD-2085-4644-97D7-5C72A11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52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5D2E-D39F-8C49-9E4A-9E32E0FB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97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2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87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7A725-91DE-CF46-9E53-621170211EC2}"/>
              </a:ext>
            </a:extLst>
          </p:cNvPr>
          <p:cNvSpPr/>
          <p:nvPr/>
        </p:nvSpPr>
        <p:spPr>
          <a:xfrm>
            <a:off x="8911077" y="3244334"/>
            <a:ext cx="285750" cy="300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2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C83C1-C6E4-F146-8BAF-23C2F879A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2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3495B3-1A8E-0248-B569-2D0EE0AC1E4C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044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90329-63BC-864B-98D1-E8B6080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E2137-5058-B04A-ACAE-DA4B272F141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83342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56436" y="2378102"/>
            <a:ext cx="434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my dataset is small?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one out cross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A0B07-F0F9-8746-AEC2-07F8E582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8" t="24841" r="22768" b="9332"/>
          <a:stretch/>
        </p:blipFill>
        <p:spPr>
          <a:xfrm>
            <a:off x="5190565" y="1764632"/>
            <a:ext cx="5164428" cy="44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290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2635671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 flipH="1">
            <a:off x="2713359" y="2084109"/>
            <a:ext cx="8577" cy="128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>
            <a:off x="2105247" y="3364022"/>
            <a:ext cx="61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431132" y="308530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C2AF0-DBF2-7044-9B87-E9C4CDAB70D8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CC4373-AF6A-2549-BB74-D0CBFB01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73880-0C76-344A-82E4-399B0685EC6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9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10748"/>
            <a:ext cx="3783033" cy="346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90ACA-F158-7D44-AC08-52DC6B9305AD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CA233D-01A0-1D42-A4AA-7C3498816392}"/>
              </a:ext>
            </a:extLst>
          </p:cNvPr>
          <p:cNvSpPr/>
          <p:nvPr/>
        </p:nvSpPr>
        <p:spPr>
          <a:xfrm>
            <a:off x="9301841" y="279805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67B2A6-82F7-8D43-B4D0-04DC85F9ACFB}"/>
              </a:ext>
            </a:extLst>
          </p:cNvPr>
          <p:cNvCxnSpPr/>
          <p:nvPr/>
        </p:nvCxnSpPr>
        <p:spPr>
          <a:xfrm>
            <a:off x="11003280" y="1930400"/>
            <a:ext cx="0" cy="2604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D2E22E-3851-4341-8B23-53A6E35C6F76}"/>
              </a:ext>
            </a:extLst>
          </p:cNvPr>
          <p:cNvCxnSpPr>
            <a:cxnSpLocks/>
          </p:cNvCxnSpPr>
          <p:nvPr/>
        </p:nvCxnSpPr>
        <p:spPr>
          <a:xfrm>
            <a:off x="8188960" y="4535344"/>
            <a:ext cx="28143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8B8292-8F78-BE4B-8249-D80C4B7A6115}"/>
              </a:ext>
            </a:extLst>
          </p:cNvPr>
          <p:cNvSpPr/>
          <p:nvPr/>
        </p:nvSpPr>
        <p:spPr>
          <a:xfrm>
            <a:off x="7453606" y="453534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AD2DF-4CC5-E34E-A6DA-AF2A4BE8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5B7C2B8-6917-7F47-9881-7D4DD53A5424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502C3F-6B81-B84A-8CC2-42CDCC3CE24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B4B6-4C94-684E-A387-843A5A0916F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1598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95BCC-CE00-8A45-A5C1-A6381D0F5D89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4D1B2-F5EC-DF47-A528-F26BD39EB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DEE3D-3660-7C4A-885D-FFCA0844E85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37195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4F620-E646-F14E-AEBD-C5230ADB97DB}"/>
              </a:ext>
            </a:extLst>
          </p:cNvPr>
          <p:cNvSpPr txBox="1"/>
          <p:nvPr/>
        </p:nvSpPr>
        <p:spPr>
          <a:xfrm>
            <a:off x="5353477" y="7076144"/>
            <a:ext cx="357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and value of beta0 and beta1 what’s the probability we see the sequence of data </a:t>
            </a:r>
            <a:r>
              <a:rPr lang="en-US" b="1" dirty="0"/>
              <a:t>y</a:t>
            </a:r>
            <a:r>
              <a:rPr lang="en-US" dirty="0"/>
              <a:t> = (y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8C200-AFAF-284A-9A13-5AF28983E43F}"/>
              </a:ext>
            </a:extLst>
          </p:cNvPr>
          <p:cNvSpPr txBox="1"/>
          <p:nvPr/>
        </p:nvSpPr>
        <p:spPr>
          <a:xfrm>
            <a:off x="1766500" y="5295301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 x</a:t>
            </a:r>
            <a:r>
              <a:rPr lang="en-US" baseline="-25000" dirty="0"/>
              <a:t>2</a:t>
            </a:r>
            <a:r>
              <a:rPr lang="en-US" dirty="0"/>
              <a:t>,  x</a:t>
            </a:r>
            <a:r>
              <a:rPr lang="en-US" baseline="-25000" dirty="0"/>
              <a:t>3</a:t>
            </a:r>
            <a:r>
              <a:rPr lang="en-US" dirty="0"/>
              <a:t>,  …,  x</a:t>
            </a:r>
            <a:r>
              <a:rPr lang="en-US" baseline="-25000" dirty="0"/>
              <a:t>n-1</a:t>
            </a:r>
            <a:r>
              <a:rPr lang="en-US" dirty="0"/>
              <a:t>, 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F5AF5-1CE3-2041-B04A-9681317A4EF6}"/>
              </a:ext>
            </a:extLst>
          </p:cNvPr>
          <p:cNvSpPr txBox="1"/>
          <p:nvPr/>
        </p:nvSpPr>
        <p:spPr>
          <a:xfrm>
            <a:off x="1766500" y="59075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r>
              <a:rPr lang="en-US" dirty="0"/>
              <a:t> = (0,   0,   1,   …,   1,   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23D1-6478-B74A-9AAB-CC3D845828EA}"/>
              </a:ext>
            </a:extLst>
          </p:cNvPr>
          <p:cNvSpPr txBox="1"/>
          <p:nvPr/>
        </p:nvSpPr>
        <p:spPr>
          <a:xfrm>
            <a:off x="757489" y="6409798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= p(y</a:t>
            </a:r>
            <a:r>
              <a:rPr lang="en-US" baseline="-25000" dirty="0"/>
              <a:t>1</a:t>
            </a:r>
            <a:r>
              <a:rPr lang="en-US" dirty="0"/>
              <a:t>=0) x p(y</a:t>
            </a:r>
            <a:r>
              <a:rPr lang="en-US" baseline="-25000" dirty="0"/>
              <a:t>2</a:t>
            </a:r>
            <a:r>
              <a:rPr lang="en-US" dirty="0"/>
              <a:t>=0) x p(y</a:t>
            </a:r>
            <a:r>
              <a:rPr lang="en-US" baseline="-25000" dirty="0"/>
              <a:t>3</a:t>
            </a:r>
            <a:r>
              <a:rPr lang="en-US" dirty="0"/>
              <a:t>=1) x …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=1)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D2500-B2CF-A54E-BAD4-8B182683CDE4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B4E05-1669-2546-8BBC-8D901FC45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8856E5-900E-7F49-A224-84223F1FE99D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864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9A8-42AC-1248-9388-43542AAE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F761-85E2-7942-A0F6-2DE9108D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/>
              <p:nvPr/>
            </p:nvSpPr>
            <p:spPr>
              <a:xfrm>
                <a:off x="357352" y="1927334"/>
                <a:ext cx="5738648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Need some way to evaluate how good a given fit is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function / loss function / error function / cost function / likelihood function </a:t>
                </a:r>
              </a:p>
              <a:p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000" dirty="0"/>
              </a:p>
              <a:p>
                <a:br>
                  <a:rPr lang="en-US" sz="2000" dirty="0"/>
                </a:b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Variety of functions (different implications, assumptions)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927334"/>
                <a:ext cx="5738648" cy="4339650"/>
              </a:xfrm>
              <a:prstGeom prst="rect">
                <a:avLst/>
              </a:prstGeom>
              <a:blipFill>
                <a:blip r:embed="rId2"/>
                <a:stretch>
                  <a:fillRect l="-88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8BD1213-51D4-1A47-8400-1023E85D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3" y="2591638"/>
            <a:ext cx="30607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60506-7C87-8E46-9A1C-24555BC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83" y="3798148"/>
            <a:ext cx="3835400" cy="977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CB2F1A-9030-B643-BCB2-233278877A73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/>
              <p:nvPr/>
            </p:nvSpPr>
            <p:spPr>
              <a:xfrm>
                <a:off x="6698652" y="2875186"/>
                <a:ext cx="590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52" y="2875186"/>
                <a:ext cx="590675" cy="369332"/>
              </a:xfrm>
              <a:prstGeom prst="rect">
                <a:avLst/>
              </a:prstGeom>
              <a:blipFill>
                <a:blip r:embed="rId5"/>
                <a:stretch>
                  <a:fillRect t="-6667" r="-625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87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C35E-889E-B942-8B3D-42C5AEB2744D}"/>
              </a:ext>
            </a:extLst>
          </p:cNvPr>
          <p:cNvCxnSpPr/>
          <p:nvPr/>
        </p:nvCxnSpPr>
        <p:spPr>
          <a:xfrm>
            <a:off x="10967326" y="1659509"/>
            <a:ext cx="0" cy="24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A39A8-6EB5-E544-B5A9-326EACD65D15}"/>
              </a:ext>
            </a:extLst>
          </p:cNvPr>
          <p:cNvCxnSpPr>
            <a:cxnSpLocks/>
          </p:cNvCxnSpPr>
          <p:nvPr/>
        </p:nvCxnSpPr>
        <p:spPr>
          <a:xfrm>
            <a:off x="10749153" y="2093495"/>
            <a:ext cx="0" cy="90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7363C-C5CD-144D-9A3B-2440822B657E}"/>
              </a:ext>
            </a:extLst>
          </p:cNvPr>
          <p:cNvCxnSpPr>
            <a:cxnSpLocks/>
          </p:cNvCxnSpPr>
          <p:nvPr/>
        </p:nvCxnSpPr>
        <p:spPr>
          <a:xfrm>
            <a:off x="9972716" y="2799928"/>
            <a:ext cx="0" cy="5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B7EBA-D98F-B84F-8F26-685CD038C90C}"/>
              </a:ext>
            </a:extLst>
          </p:cNvPr>
          <p:cNvCxnSpPr>
            <a:cxnSpLocks/>
          </p:cNvCxnSpPr>
          <p:nvPr/>
        </p:nvCxnSpPr>
        <p:spPr>
          <a:xfrm>
            <a:off x="8296316" y="3996735"/>
            <a:ext cx="0" cy="33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BD1EA-58E1-6F4E-9D40-FDD65222E2D8}"/>
              </a:ext>
            </a:extLst>
          </p:cNvPr>
          <p:cNvCxnSpPr>
            <a:cxnSpLocks/>
          </p:cNvCxnSpPr>
          <p:nvPr/>
        </p:nvCxnSpPr>
        <p:spPr>
          <a:xfrm>
            <a:off x="8208085" y="4422808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9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/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 we have e.g. a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optimize this function?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value that </a:t>
                </a:r>
                <a:r>
                  <a:rPr lang="en-US" u="sng" dirty="0" err="1"/>
                  <a:t>minimises</a:t>
                </a:r>
                <a:r>
                  <a:rPr lang="en-US" dirty="0"/>
                  <a:t>/</a:t>
                </a:r>
                <a:r>
                  <a:rPr lang="en-US" u="sng" dirty="0" err="1"/>
                  <a:t>maximises</a:t>
                </a:r>
                <a:r>
                  <a:rPr lang="en-US" u="sng" dirty="0"/>
                  <a:t> this function</a:t>
                </a:r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the nature of the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analytically tractable: that is you can solve them to obtain a closed-form solution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not tractable, but we can optimize them iteratively using gradient descent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blipFill>
                <a:blip r:embed="rId2"/>
                <a:stretch>
                  <a:fillRect l="-883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3B6D59-7FBE-2946-A520-B79C751B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31" y="1054331"/>
            <a:ext cx="5349765" cy="4012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BE14AA-4F1F-5444-AA7B-8ADF528269DF}"/>
              </a:ext>
            </a:extLst>
          </p:cNvPr>
          <p:cNvSpPr/>
          <p:nvPr/>
        </p:nvSpPr>
        <p:spPr>
          <a:xfrm>
            <a:off x="6330731" y="61661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blog.paperspace.com</a:t>
            </a:r>
            <a:r>
              <a:rPr lang="en-US" dirty="0"/>
              <a:t>/intro-to-optimization-in-deep-learning-gradient-descent/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87EF5A-5B8B-BD43-B0C4-07BED55CEC82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/>
              <p:nvPr/>
            </p:nvSpPr>
            <p:spPr>
              <a:xfrm>
                <a:off x="1484124" y="2399395"/>
                <a:ext cx="1805944" cy="383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arg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24" y="2399395"/>
                <a:ext cx="1805944" cy="383118"/>
              </a:xfrm>
              <a:prstGeom prst="rect">
                <a:avLst/>
              </a:prstGeom>
              <a:blipFill>
                <a:blip r:embed="rId4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/>
              <p:nvPr/>
            </p:nvSpPr>
            <p:spPr>
              <a:xfrm>
                <a:off x="2505049" y="6225276"/>
                <a:ext cx="1005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/d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49" y="6225276"/>
                <a:ext cx="1005788" cy="369332"/>
              </a:xfrm>
              <a:prstGeom prst="rect">
                <a:avLst/>
              </a:prstGeom>
              <a:blipFill>
                <a:blip r:embed="rId5"/>
                <a:stretch>
                  <a:fillRect l="-50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7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289415-6E6C-2948-B439-E1F7C7DFE214}"/>
              </a:ext>
            </a:extLst>
          </p:cNvPr>
          <p:cNvSpPr txBox="1"/>
          <p:nvPr/>
        </p:nvSpPr>
        <p:spPr>
          <a:xfrm>
            <a:off x="170375" y="2385217"/>
            <a:ext cx="5738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Some functions will be highly multimodal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Gradient search doesn’t necessarily find the best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Parameter spaces can be very large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3CD3B8-87EE-C14B-89C7-A194052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4"/>
          <a:stretch/>
        </p:blipFill>
        <p:spPr>
          <a:xfrm>
            <a:off x="6282978" y="1361089"/>
            <a:ext cx="5184498" cy="41358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F028EB-0010-6645-865B-11C972DE5A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23158" y="1373853"/>
            <a:ext cx="43491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data down into training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	60/40 – 80/20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hold out data to evaluate the model or to compare different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training data use k-fold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5/10-fold cross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Robustness and uncertainty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even training/validation/test sets</a:t>
            </a:r>
          </a:p>
          <a:p>
            <a:endParaRPr lang="en-US" dirty="0"/>
          </a:p>
          <a:p>
            <a:pPr lvl="1"/>
            <a:r>
              <a:rPr lang="en-US" dirty="0"/>
              <a:t>	70/20/10</a:t>
            </a:r>
          </a:p>
          <a:p>
            <a:endParaRPr lang="en-US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65CAFFA-40FD-7E42-ADC1-6502703D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06" y="1780189"/>
            <a:ext cx="5613400" cy="3886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</p:spTree>
    <p:extLst>
      <p:ext uri="{BB962C8B-B14F-4D97-AF65-F5344CB8AC3E}">
        <p14:creationId xmlns:p14="http://schemas.microsoft.com/office/powerpoint/2010/main" val="422424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F558DE-6001-E64D-9047-604226AA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BF377-C844-3C40-B7D9-389B5FC4B83E}"/>
              </a:ext>
            </a:extLst>
          </p:cNvPr>
          <p:cNvSpPr txBox="1"/>
          <p:nvPr/>
        </p:nvSpPr>
        <p:spPr>
          <a:xfrm rot="16200000">
            <a:off x="2768127" y="3147239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8DEDA5-076C-9043-B199-56980FB5292D}"/>
              </a:ext>
            </a:extLst>
          </p:cNvPr>
          <p:cNvSpPr txBox="1"/>
          <p:nvPr/>
        </p:nvSpPr>
        <p:spPr>
          <a:xfrm>
            <a:off x="4185801" y="5054011"/>
            <a:ext cx="20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96236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7EA76-E9AD-3641-9E37-3135A65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EC20B-C144-1048-B4D8-2D96B8109500}"/>
              </a:ext>
            </a:extLst>
          </p:cNvPr>
          <p:cNvSpPr txBox="1"/>
          <p:nvPr/>
        </p:nvSpPr>
        <p:spPr>
          <a:xfrm>
            <a:off x="489099" y="3136606"/>
            <a:ext cx="30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select a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93028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E35193-DEEB-764E-8349-9DD827508086}"/>
              </a:ext>
            </a:extLst>
          </p:cNvPr>
          <p:cNvGrpSpPr/>
          <p:nvPr/>
        </p:nvGrpSpPr>
        <p:grpSpPr>
          <a:xfrm>
            <a:off x="236297" y="727112"/>
            <a:ext cx="9724154" cy="4598504"/>
            <a:chOff x="698964" y="1623754"/>
            <a:chExt cx="11165983" cy="5280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B35290-F44B-504D-80B6-5A30969EFD3A}"/>
                </a:ext>
              </a:extLst>
            </p:cNvPr>
            <p:cNvSpPr/>
            <p:nvPr/>
          </p:nvSpPr>
          <p:spPr>
            <a:xfrm>
              <a:off x="5849866" y="4942702"/>
              <a:ext cx="2421924" cy="617838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A42494-F26E-1D41-87A2-94F062D65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3598" r="1023" b="2336"/>
            <a:stretch/>
          </p:blipFill>
          <p:spPr>
            <a:xfrm>
              <a:off x="698964" y="1623754"/>
              <a:ext cx="11165983" cy="528033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6CE0D91-A437-B64B-AF80-FE4E9FDE8B53}"/>
                </a:ext>
              </a:extLst>
            </p:cNvPr>
            <p:cNvSpPr/>
            <p:nvPr/>
          </p:nvSpPr>
          <p:spPr>
            <a:xfrm>
              <a:off x="5276552" y="4152945"/>
              <a:ext cx="1146627" cy="11466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C88B96-B012-044A-8CCF-D4653A83BB2B}"/>
                </a:ext>
              </a:extLst>
            </p:cNvPr>
            <p:cNvSpPr txBox="1"/>
            <p:nvPr/>
          </p:nvSpPr>
          <p:spPr>
            <a:xfrm>
              <a:off x="5276553" y="4464648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Supervised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883B1F-6881-D14D-B484-DD9CFB6DF343}"/>
              </a:ext>
            </a:extLst>
          </p:cNvPr>
          <p:cNvSpPr txBox="1"/>
          <p:nvPr/>
        </p:nvSpPr>
        <p:spPr>
          <a:xfrm>
            <a:off x="8577677" y="2929716"/>
            <a:ext cx="367203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question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(Good)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model</a:t>
            </a:r>
            <a:r>
              <a:rPr lang="en-US" dirty="0"/>
              <a:t> of the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 </a:t>
            </a:r>
            <a:r>
              <a:rPr lang="en-US" b="1" dirty="0"/>
              <a:t>objective function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Learning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Partitioning of the dataset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 err="1"/>
              <a:t>Optimisation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Predictions &amp; interpretation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8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1FFC-376F-214E-B4B4-BD10E95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96A4-8AA2-7D4E-A57B-5569DC5B5079}"/>
              </a:ext>
            </a:extLst>
          </p:cNvPr>
          <p:cNvSpPr txBox="1"/>
          <p:nvPr/>
        </p:nvSpPr>
        <p:spPr>
          <a:xfrm>
            <a:off x="631984" y="2967335"/>
            <a:ext cx="304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different values of (m, c) and evaluate the sum squared error (SSE):</a:t>
            </a:r>
          </a:p>
          <a:p>
            <a:endParaRPr lang="en-US" dirty="0"/>
          </a:p>
          <a:p>
            <a:r>
              <a:rPr lang="en-US" dirty="0"/>
              <a:t>∑ ( 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observed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i="1" dirty="0"/>
              <a:t>(here we fix </a:t>
            </a:r>
            <a:r>
              <a:rPr lang="en-US" dirty="0"/>
              <a:t>c</a:t>
            </a:r>
            <a:r>
              <a:rPr lang="en-US" i="1" dirty="0"/>
              <a:t> to the true value and just look at varying 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607C5-E04E-6B42-B845-38EF8FA77275}"/>
              </a:ext>
            </a:extLst>
          </p:cNvPr>
          <p:cNvSpPr/>
          <p:nvPr/>
        </p:nvSpPr>
        <p:spPr>
          <a:xfrm>
            <a:off x="7081284" y="49083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FD263-CA5A-C84D-BB90-FECDFF4FD3F1}"/>
              </a:ext>
            </a:extLst>
          </p:cNvPr>
          <p:cNvSpPr/>
          <p:nvPr/>
        </p:nvSpPr>
        <p:spPr>
          <a:xfrm>
            <a:off x="5911493" y="14562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1690224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D80E-10BA-CA4F-BA13-18400BE8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E7D7-AABF-7D47-964E-44B8C65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609C-EAAC-3B41-9CE6-885AF2E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5A101-1ADD-CB46-ABB8-CB427B33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748C-9E27-964C-BD79-5B676F13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8D2FA-E950-3544-A7CD-70DC63904264}"/>
              </a:ext>
            </a:extLst>
          </p:cNvPr>
          <p:cNvSpPr/>
          <p:nvPr/>
        </p:nvSpPr>
        <p:spPr>
          <a:xfrm>
            <a:off x="845138" y="3105834"/>
            <a:ext cx="306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model is slightly worse than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41580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77E3A-3A1D-4B4C-A2F7-2652D1D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8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-33041" y="1393399"/>
            <a:ext cx="6725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 analytically tractable (can solve it to find the value in terms of an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 predict the values of </a:t>
            </a:r>
            <a:r>
              <a:rPr lang="en-US" sz="2400" b="1" dirty="0"/>
              <a:t>y</a:t>
            </a:r>
            <a:r>
              <a:rPr lang="en-US" sz="2400" dirty="0"/>
              <a:t>* at new location </a:t>
            </a:r>
            <a:r>
              <a:rPr lang="en-US" sz="2400" b="1" dirty="0"/>
              <a:t>x</a:t>
            </a:r>
            <a:r>
              <a:rPr lang="en-US" sz="2400" dirty="0"/>
              <a:t>* (forecasting/decision making)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case the best model (minimizing SSE) doesn’t do so well for larger dinosaurs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48A08-5C9E-8748-859C-6F3334893981}"/>
              </a:ext>
            </a:extLst>
          </p:cNvPr>
          <p:cNvCxnSpPr>
            <a:cxnSpLocks/>
          </p:cNvCxnSpPr>
          <p:nvPr/>
        </p:nvCxnSpPr>
        <p:spPr>
          <a:xfrm flipV="1">
            <a:off x="8026400" y="2849688"/>
            <a:ext cx="2421744" cy="103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7580392C-C9DE-A64F-B302-612285FA804C}"/>
              </a:ext>
            </a:extLst>
          </p:cNvPr>
          <p:cNvSpPr/>
          <p:nvPr/>
        </p:nvSpPr>
        <p:spPr>
          <a:xfrm>
            <a:off x="9174480" y="4008312"/>
            <a:ext cx="152400" cy="1219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E0CEA5-A2BC-8C4C-A064-4FF4F98599F3}"/>
              </a:ext>
            </a:extLst>
          </p:cNvPr>
          <p:cNvSpPr/>
          <p:nvPr/>
        </p:nvSpPr>
        <p:spPr>
          <a:xfrm>
            <a:off x="652930" y="5179051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C3D1-7840-034E-9E84-235F1476D5C9}"/>
              </a:ext>
            </a:extLst>
          </p:cNvPr>
          <p:cNvSpPr/>
          <p:nvPr/>
        </p:nvSpPr>
        <p:spPr>
          <a:xfrm>
            <a:off x="733789" y="5607474"/>
            <a:ext cx="5958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 = "lm")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C22BC-020D-0B46-AF4C-11D0C92A2820}"/>
              </a:ext>
            </a:extLst>
          </p:cNvPr>
          <p:cNvSpPr txBox="1"/>
          <p:nvPr/>
        </p:nvSpPr>
        <p:spPr>
          <a:xfrm>
            <a:off x="2837379" y="5238656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833495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151869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3" y="5521201"/>
            <a:ext cx="5567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7A41C1-3972-BD49-9414-C2B765C81FED}"/>
              </a:ext>
            </a:extLst>
          </p:cNvPr>
          <p:cNvSpPr/>
          <p:nvPr/>
        </p:nvSpPr>
        <p:spPr>
          <a:xfrm>
            <a:off x="2030642" y="19970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1EA74EB-E815-EA41-89E0-C86525B4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8"/>
          <a:stretch/>
        </p:blipFill>
        <p:spPr>
          <a:xfrm>
            <a:off x="1636720" y="2434527"/>
            <a:ext cx="4232028" cy="18838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35C904-165E-D045-9643-D45B87BDD70B}"/>
              </a:ext>
            </a:extLst>
          </p:cNvPr>
          <p:cNvSpPr/>
          <p:nvPr/>
        </p:nvSpPr>
        <p:spPr>
          <a:xfrm>
            <a:off x="2183042" y="21494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9FAEE5-8397-4C42-86EF-338B27F82FD8}"/>
              </a:ext>
            </a:extLst>
          </p:cNvPr>
          <p:cNvSpPr/>
          <p:nvPr/>
        </p:nvSpPr>
        <p:spPr>
          <a:xfrm>
            <a:off x="256723" y="5657671"/>
            <a:ext cx="5567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If m</a:t>
            </a:r>
            <a:r>
              <a:rPr lang="en-US" baseline="-25000" dirty="0"/>
              <a:t>1</a:t>
            </a:r>
            <a:r>
              <a:rPr lang="en-US" dirty="0"/>
              <a:t> is small than the variable </a:t>
            </a:r>
            <a:r>
              <a:rPr lang="en-US" b="1" dirty="0"/>
              <a:t>x </a:t>
            </a:r>
            <a:r>
              <a:rPr lang="en-US" dirty="0"/>
              <a:t>doesn’t have much of an impact on inference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17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5369" y="5678761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m x + c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train(y~., x,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9DC32-1D00-C24C-A19A-F51C92972C6D}"/>
              </a:ext>
            </a:extLst>
          </p:cNvPr>
          <p:cNvSpPr txBox="1"/>
          <p:nvPr/>
        </p:nvSpPr>
        <p:spPr>
          <a:xfrm>
            <a:off x="167248" y="39646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8602-B502-4F49-B378-CCCA44965878}"/>
              </a:ext>
            </a:extLst>
          </p:cNvPr>
          <p:cNvSpPr txBox="1"/>
          <p:nvPr/>
        </p:nvSpPr>
        <p:spPr>
          <a:xfrm>
            <a:off x="1839930" y="29233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3AD71-434E-0B41-BBF8-840776F2346D}"/>
              </a:ext>
            </a:extLst>
          </p:cNvPr>
          <p:cNvCxnSpPr/>
          <p:nvPr/>
        </p:nvCxnSpPr>
        <p:spPr>
          <a:xfrm>
            <a:off x="985369" y="3552026"/>
            <a:ext cx="15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46382-B20F-5847-AE7C-0463421A2F1D}"/>
              </a:ext>
            </a:extLst>
          </p:cNvPr>
          <p:cNvCxnSpPr>
            <a:cxnSpLocks/>
          </p:cNvCxnSpPr>
          <p:nvPr/>
        </p:nvCxnSpPr>
        <p:spPr>
          <a:xfrm flipV="1">
            <a:off x="2523494" y="2453268"/>
            <a:ext cx="0" cy="109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/>
              <p:nvPr/>
            </p:nvSpPr>
            <p:spPr>
              <a:xfrm>
                <a:off x="104972" y="1831552"/>
                <a:ext cx="1124882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branch of machine learning concerned with identifying functions that map from a set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input</a:t>
                </a:r>
                <a:r>
                  <a:rPr lang="en-US" sz="2400" dirty="0"/>
                  <a:t>/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explanatory variables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to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output</a:t>
                </a:r>
                <a:r>
                  <a:rPr lang="en-US" sz="2400" dirty="0"/>
                  <a:t>/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observation variable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Generally, we have some input variables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and a corresponding set of (potentially noisy) variables,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types: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Usually have a </a:t>
                </a:r>
                <a:r>
                  <a:rPr lang="en-US" sz="2400" u="sng" dirty="0"/>
                  <a:t>specific question</a:t>
                </a:r>
                <a:r>
                  <a:rPr lang="en-US" sz="2400" dirty="0"/>
                  <a:t> or task in mind</a:t>
                </a:r>
                <a:r>
                  <a:rPr lang="en-US" sz="2400" b="1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2" y="1831552"/>
                <a:ext cx="11248828" cy="3785652"/>
              </a:xfrm>
              <a:prstGeom prst="rect">
                <a:avLst/>
              </a:prstGeom>
              <a:blipFill>
                <a:blip r:embed="rId2"/>
                <a:stretch>
                  <a:fillRect t="-1338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68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=3),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b="1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67652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D1DAE-384D-7647-BC33-8B85E2D38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5739"/>
          <a:stretch/>
        </p:blipFill>
        <p:spPr>
          <a:xfrm>
            <a:off x="4113290" y="424800"/>
            <a:ext cx="4228606" cy="80496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78C51B7-16F4-034F-8D47-08066D4B81C6}"/>
              </a:ext>
            </a:extLst>
          </p:cNvPr>
          <p:cNvSpPr/>
          <p:nvPr/>
        </p:nvSpPr>
        <p:spPr>
          <a:xfrm>
            <a:off x="7579141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FAF29-D002-C34E-B596-ACD704F7B9C2}"/>
              </a:ext>
            </a:extLst>
          </p:cNvPr>
          <p:cNvSpPr/>
          <p:nvPr/>
        </p:nvSpPr>
        <p:spPr>
          <a:xfrm>
            <a:off x="5890041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25BB4-F54F-9F47-A634-7AF608160051}"/>
              </a:ext>
            </a:extLst>
          </p:cNvPr>
          <p:cNvSpPr/>
          <p:nvPr/>
        </p:nvSpPr>
        <p:spPr>
          <a:xfrm>
            <a:off x="4981991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E90FF3-7C87-4E4A-908C-48B9E03607D1}"/>
              </a:ext>
            </a:extLst>
          </p:cNvPr>
          <p:cNvSpPr/>
          <p:nvPr/>
        </p:nvSpPr>
        <p:spPr>
          <a:xfrm>
            <a:off x="7528341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5B383C-C1C5-A84F-9412-14EBD0BFFEFE}"/>
              </a:ext>
            </a:extLst>
          </p:cNvPr>
          <p:cNvSpPr/>
          <p:nvPr/>
        </p:nvSpPr>
        <p:spPr>
          <a:xfrm>
            <a:off x="6480591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0D6F1-941C-AC46-8611-1C589D07D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4707"/>
          <a:stretch/>
        </p:blipFill>
        <p:spPr>
          <a:xfrm>
            <a:off x="8143867" y="424800"/>
            <a:ext cx="4048133" cy="80496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D5BA1DC-FBF6-3448-AD36-49905EE3B37F}"/>
              </a:ext>
            </a:extLst>
          </p:cNvPr>
          <p:cNvSpPr/>
          <p:nvPr/>
        </p:nvSpPr>
        <p:spPr>
          <a:xfrm>
            <a:off x="11365073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F93198-3B80-3B43-A5FC-9CFBF3524689}"/>
              </a:ext>
            </a:extLst>
          </p:cNvPr>
          <p:cNvSpPr/>
          <p:nvPr/>
        </p:nvSpPr>
        <p:spPr>
          <a:xfrm>
            <a:off x="9675973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2F368-29D3-804E-A036-6F8236DB507A}"/>
              </a:ext>
            </a:extLst>
          </p:cNvPr>
          <p:cNvSpPr/>
          <p:nvPr/>
        </p:nvSpPr>
        <p:spPr>
          <a:xfrm>
            <a:off x="8767923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4BBCA-5DE0-9346-914F-5F9D0F0FD517}"/>
              </a:ext>
            </a:extLst>
          </p:cNvPr>
          <p:cNvSpPr/>
          <p:nvPr/>
        </p:nvSpPr>
        <p:spPr>
          <a:xfrm>
            <a:off x="11314273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CDF3F4-7865-AD43-83B7-C2564B810A28}"/>
              </a:ext>
            </a:extLst>
          </p:cNvPr>
          <p:cNvSpPr/>
          <p:nvPr/>
        </p:nvSpPr>
        <p:spPr>
          <a:xfrm>
            <a:off x="10266523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BF7F0-A5FC-4B4C-9757-7C83BEC08A04}"/>
              </a:ext>
            </a:extLst>
          </p:cNvPr>
          <p:cNvCxnSpPr/>
          <p:nvPr/>
        </p:nvCxnSpPr>
        <p:spPr>
          <a:xfrm flipV="1">
            <a:off x="725327" y="3924300"/>
            <a:ext cx="3268823" cy="1123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4E357F-B949-6742-9B1F-79B2955F864E}"/>
              </a:ext>
            </a:extLst>
          </p:cNvPr>
          <p:cNvSpPr/>
          <p:nvPr/>
        </p:nvSpPr>
        <p:spPr>
          <a:xfrm>
            <a:off x="9481489" y="1750363"/>
            <a:ext cx="125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Over-fitting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875EC-6748-654E-9B5A-A888D8455379}"/>
              </a:ext>
            </a:extLst>
          </p:cNvPr>
          <p:cNvSpPr/>
          <p:nvPr/>
        </p:nvSpPr>
        <p:spPr>
          <a:xfrm>
            <a:off x="1456513" y="1683298"/>
            <a:ext cx="1382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Underfitting </a:t>
            </a:r>
          </a:p>
        </p:txBody>
      </p:sp>
    </p:spTree>
    <p:extLst>
      <p:ext uri="{BB962C8B-B14F-4D97-AF65-F5344CB8AC3E}">
        <p14:creationId xmlns:p14="http://schemas.microsoft.com/office/powerpoint/2010/main" val="3555577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4CF12-FFD2-E944-B86A-F1F05E6C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84" y="1551739"/>
            <a:ext cx="7543465" cy="5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9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67603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0320" y="2581892"/>
            <a:ext cx="3749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dinosaur’s size and its (sub)order? Can we predict the  the dinosaurs order given just measurement of its size?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1" y="2116773"/>
            <a:ext cx="3593230" cy="3066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95" y="4983885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07" y="5140945"/>
            <a:ext cx="2286000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14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Explanatory variable x is continuous, but we have binary valued outputs, y</a:t>
            </a:r>
          </a:p>
          <a:p>
            <a:endParaRPr lang="en-US" dirty="0"/>
          </a:p>
          <a:p>
            <a:r>
              <a:rPr lang="en-US" dirty="0"/>
              <a:t>Linear/polynomial regression is no good!</a:t>
            </a:r>
          </a:p>
          <a:p>
            <a:endParaRPr lang="en-US" dirty="0"/>
          </a:p>
          <a:p>
            <a:r>
              <a:rPr lang="en-US" dirty="0"/>
              <a:t>Need a model that correctly accounts for the type of data we have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27693-499A-A348-B969-FCA83ABECEEF}"/>
              </a:ext>
            </a:extLst>
          </p:cNvPr>
          <p:cNvSpPr txBox="1"/>
          <p:nvPr/>
        </p:nvSpPr>
        <p:spPr>
          <a:xfrm>
            <a:off x="1870064" y="4262877"/>
            <a:ext cx="308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Dinosaur weight/height/length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6D9B-0119-754C-B44E-FFCA229451E9}"/>
              </a:ext>
            </a:extLst>
          </p:cNvPr>
          <p:cNvSpPr txBox="1"/>
          <p:nvPr/>
        </p:nvSpPr>
        <p:spPr>
          <a:xfrm rot="16200000">
            <a:off x="149327" y="234770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86092-865B-1A42-93C7-127FD65425CB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8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6"/>
          <a:stretch/>
        </p:blipFill>
        <p:spPr>
          <a:xfrm>
            <a:off x="8216705" y="4251032"/>
            <a:ext cx="349505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644FD-7FB6-A747-AF03-0246DB11FB5B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5EBA-6B8D-194F-9660-69E586218D60}"/>
              </a:ext>
            </a:extLst>
          </p:cNvPr>
          <p:cNvSpPr/>
          <p:nvPr/>
        </p:nvSpPr>
        <p:spPr>
          <a:xfrm>
            <a:off x="8298751" y="4307601"/>
            <a:ext cx="3717238" cy="8934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4E1F95-7441-3F42-9EDE-F5358DB8CC3B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54A2EE-3B4B-1543-BD68-797A8CCBD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B4E0F8-5966-8C41-9F05-EE8BFD3DA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10116-CA75-5541-B2B1-31262BA3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0A01B-7CB6-F847-9F67-4E65932F3563}"/>
              </a:ext>
            </a:extLst>
          </p:cNvPr>
          <p:cNvSpPr txBox="1"/>
          <p:nvPr/>
        </p:nvSpPr>
        <p:spPr>
          <a:xfrm>
            <a:off x="1844489" y="5700780"/>
            <a:ext cx="357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values for betas?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41F2A-7039-D348-BBD4-858E9F028323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0A5A15-6596-8C4E-B6AC-752689B65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C0C5F-0108-0546-836D-F73E46806EE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34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49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DF393-D512-EA49-B65E-6A0D2B7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4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5AB59-BF15-EE49-9E98-75E7AA80E692}"/>
              </a:ext>
            </a:extLst>
          </p:cNvPr>
          <p:cNvSpPr txBox="1"/>
          <p:nvPr/>
        </p:nvSpPr>
        <p:spPr>
          <a:xfrm>
            <a:off x="7877728" y="3681076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input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38960C5-A126-E84C-8837-24A621302A5F}"/>
              </a:ext>
            </a:extLst>
          </p:cNvPr>
          <p:cNvSpPr/>
          <p:nvPr/>
        </p:nvSpPr>
        <p:spPr>
          <a:xfrm>
            <a:off x="2096386" y="3156526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3CBD5-D5DE-DF44-9AF7-E530020E9956}"/>
              </a:ext>
            </a:extLst>
          </p:cNvPr>
          <p:cNvSpPr/>
          <p:nvPr/>
        </p:nvSpPr>
        <p:spPr>
          <a:xfrm>
            <a:off x="2096386" y="3764210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 + z, data, method="glm", family="binomial")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9B49A-06DB-8343-AF28-3F3F36E0FE2E}"/>
              </a:ext>
            </a:extLst>
          </p:cNvPr>
          <p:cNvSpPr txBox="1"/>
          <p:nvPr/>
        </p:nvSpPr>
        <p:spPr>
          <a:xfrm>
            <a:off x="4163364" y="327324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7396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7CC7C-6F88-254B-9B06-4C262B890EE7}"/>
              </a:ext>
            </a:extLst>
          </p:cNvPr>
          <p:cNvSpPr txBox="1"/>
          <p:nvPr/>
        </p:nvSpPr>
        <p:spPr>
          <a:xfrm>
            <a:off x="568035" y="1775536"/>
            <a:ext cx="113451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At a given threshold, can count number of correct/incorrect classifications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positive</a:t>
            </a:r>
            <a:r>
              <a:rPr lang="en-US" sz="2000" dirty="0"/>
              <a:t>: Predict y = 1 and observation y = 1.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negative</a:t>
            </a:r>
            <a:r>
              <a:rPr lang="en-US" sz="2000" dirty="0"/>
              <a:t>: Predict y = 0 and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positive</a:t>
            </a:r>
            <a:r>
              <a:rPr lang="en-US" sz="2000" dirty="0"/>
              <a:t>: Predict y = 1 and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negative</a:t>
            </a:r>
            <a:r>
              <a:rPr lang="en-US" sz="2000" dirty="0"/>
              <a:t>: Predict y = 0 and observation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C7FAC8-4EA7-504E-8565-8DE890BAC1E8}"/>
              </a:ext>
            </a:extLst>
          </p:cNvPr>
          <p:cNvSpPr/>
          <p:nvPr/>
        </p:nvSpPr>
        <p:spPr>
          <a:xfrm>
            <a:off x="568034" y="4745580"/>
            <a:ext cx="1580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Receiver operating characteristics (ROC)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Try a range of different thresholds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Plot false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FPR</a:t>
            </a:r>
            <a:r>
              <a:rPr lang="en-US" sz="2000" dirty="0"/>
              <a:t>) versus true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TPR</a:t>
            </a:r>
            <a:r>
              <a:rPr lang="en-US" sz="2000" dirty="0"/>
              <a:t>).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Receiver operating characteristic curve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4050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E983D6-74AC-0048-B459-41CD4F8A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84505"/>
            <a:ext cx="9144000" cy="2387600"/>
          </a:xfrm>
        </p:spPr>
        <p:txBody>
          <a:bodyPr/>
          <a:lstStyle/>
          <a:p>
            <a:r>
              <a:rPr lang="en-US" dirty="0"/>
              <a:t>Repeatability?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9925A-8BCB-C54A-820A-DBCCB7333DB0}"/>
              </a:ext>
            </a:extLst>
          </p:cNvPr>
          <p:cNvSpPr txBox="1"/>
          <p:nvPr/>
        </p:nvSpPr>
        <p:spPr>
          <a:xfrm>
            <a:off x="694172" y="1506422"/>
            <a:ext cx="66467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cases ML has a strong empirical emphasis (statistics still playing catch up)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ensure work is repeatable.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Open-source code: GitHub or other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Documenting codebase (version control or Docker)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 the (pseudo) random number generators (setting the seed)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9F5A7-1834-CB4B-B91F-9116BC14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16" y="4240905"/>
            <a:ext cx="4445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D4695-53FF-6541-821F-C56478EC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997" y="2217378"/>
            <a:ext cx="2562896" cy="14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9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regression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53BD34-4E07-5242-A856-63DAA721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3" b="42784"/>
          <a:stretch/>
        </p:blipFill>
        <p:spPr>
          <a:xfrm>
            <a:off x="10078754" y="3629727"/>
            <a:ext cx="1966236" cy="2832967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3742FB3-8A37-7848-AE73-03A705B8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347" y="1342320"/>
            <a:ext cx="7001206" cy="2688362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54F707A8-0EFF-8E4A-A323-A64207EF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6" y="4660586"/>
            <a:ext cx="5480693" cy="1712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0ED7EF-32F3-1648-8552-9E6BB79E1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08" t="37462" r="34503" b="37411"/>
          <a:stretch/>
        </p:blipFill>
        <p:spPr>
          <a:xfrm>
            <a:off x="9631487" y="1546133"/>
            <a:ext cx="2413503" cy="1742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63B427-90ED-1045-9ACC-106FB9D9DFC9}"/>
              </a:ext>
            </a:extLst>
          </p:cNvPr>
          <p:cNvSpPr/>
          <p:nvPr/>
        </p:nvSpPr>
        <p:spPr>
          <a:xfrm>
            <a:off x="914891" y="466058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F0B30-AB4B-0842-8792-176B2B68ECCA}"/>
              </a:ext>
            </a:extLst>
          </p:cNvPr>
          <p:cNvSpPr/>
          <p:nvPr/>
        </p:nvSpPr>
        <p:spPr>
          <a:xfrm>
            <a:off x="3118683" y="4494688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4C97B-4A11-4148-9CB6-C042CBB912A4}"/>
              </a:ext>
            </a:extLst>
          </p:cNvPr>
          <p:cNvSpPr/>
          <p:nvPr/>
        </p:nvSpPr>
        <p:spPr>
          <a:xfrm>
            <a:off x="5078564" y="465794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8AAA62-0785-2D42-9598-F724B9C7A9B3}"/>
              </a:ext>
            </a:extLst>
          </p:cNvPr>
          <p:cNvSpPr/>
          <p:nvPr/>
        </p:nvSpPr>
        <p:spPr>
          <a:xfrm>
            <a:off x="10078754" y="3629726"/>
            <a:ext cx="808075" cy="41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5B30D-8A9D-2B4E-A5E3-4F3C30696EB6}"/>
              </a:ext>
            </a:extLst>
          </p:cNvPr>
          <p:cNvSpPr txBox="1"/>
          <p:nvPr/>
        </p:nvSpPr>
        <p:spPr>
          <a:xfrm>
            <a:off x="2468719" y="6403586"/>
            <a:ext cx="35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fundamental laws of a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C6C68-2F68-ED4B-B6D5-6B69C9D4672B}"/>
              </a:ext>
            </a:extLst>
          </p:cNvPr>
          <p:cNvSpPr txBox="1"/>
          <p:nvPr/>
        </p:nvSpPr>
        <p:spPr>
          <a:xfrm>
            <a:off x="3114510" y="3973662"/>
            <a:ext cx="26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dynamical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CCABF-12EE-A54B-90B9-0D422ADF0AB5}"/>
              </a:ext>
            </a:extLst>
          </p:cNvPr>
          <p:cNvSpPr txBox="1"/>
          <p:nvPr/>
        </p:nvSpPr>
        <p:spPr>
          <a:xfrm>
            <a:off x="10092628" y="3257449"/>
            <a:ext cx="154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8C44B-407D-894E-869E-76F7F6A57E88}"/>
              </a:ext>
            </a:extLst>
          </p:cNvPr>
          <p:cNvSpPr txBox="1"/>
          <p:nvPr/>
        </p:nvSpPr>
        <p:spPr>
          <a:xfrm>
            <a:off x="9749296" y="6432411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over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42B4F-8505-3D43-8B28-D5661CD8C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068" y="2836026"/>
            <a:ext cx="3025876" cy="2275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B9F7-52D8-C348-9850-921694179AA5}"/>
              </a:ext>
            </a:extLst>
          </p:cNvPr>
          <p:cNvSpPr txBox="1"/>
          <p:nvPr/>
        </p:nvSpPr>
        <p:spPr>
          <a:xfrm>
            <a:off x="6934432" y="5111297"/>
            <a:ext cx="194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Statistical tests for </a:t>
            </a:r>
          </a:p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909200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71929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85009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135084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py of SUPP VIDEO 3_CS6-200710-shorter" descr="Copy of SUPP VIDEO 3_CS6-200710-shorter">
            <a:hlinkClick r:id="" action="ppaction://media"/>
            <a:extLst>
              <a:ext uri="{FF2B5EF4-FFF2-40B4-BE49-F238E27FC236}">
                <a16:creationId xmlns:a16="http://schemas.microsoft.com/office/drawing/2014/main" id="{E8561D59-36A5-734A-A3CD-2296B7E96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0716" y="16933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EB3D0D-7109-CB47-9F52-7B855B274785}"/>
              </a:ext>
            </a:extLst>
          </p:cNvPr>
          <p:cNvSpPr/>
          <p:nvPr/>
        </p:nvSpPr>
        <p:spPr>
          <a:xfrm>
            <a:off x="2010716" y="137956"/>
            <a:ext cx="6858000" cy="10103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61B25-2C87-7C45-BC45-595AC3468F42}"/>
              </a:ext>
            </a:extLst>
          </p:cNvPr>
          <p:cNvSpPr txBox="1"/>
          <p:nvPr/>
        </p:nvSpPr>
        <p:spPr>
          <a:xfrm>
            <a:off x="3394134" y="153905"/>
            <a:ext cx="468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Virtual embryo reconstruction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D5CE3-E56F-1B49-9023-61C7747872F3}"/>
              </a:ext>
            </a:extLst>
          </p:cNvPr>
          <p:cNvSpPr/>
          <p:nvPr/>
        </p:nvSpPr>
        <p:spPr>
          <a:xfrm>
            <a:off x="8762699" y="6326601"/>
            <a:ext cx="3332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Bergmann, Penfold, Slatery et al. (Nature, in press)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9872317"/>
      </p:ext>
    </p:extLst>
  </p:cSld>
  <p:clrMapOvr>
    <a:masterClrMapping/>
  </p:clrMapOvr>
  <p:transition advTm="9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blipFill>
                <a:blip r:embed="rId2"/>
                <a:stretch>
                  <a:fillRect t="-915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C3E245-C7E6-0D4A-8D3D-394E764E2591}"/>
              </a:ext>
            </a:extLst>
          </p:cNvPr>
          <p:cNvSpPr/>
          <p:nvPr/>
        </p:nvSpPr>
        <p:spPr>
          <a:xfrm>
            <a:off x="9605221" y="1941026"/>
            <a:ext cx="569627" cy="435134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3FB44-BD83-934E-88E0-7306B389EDB7}"/>
              </a:ext>
            </a:extLst>
          </p:cNvPr>
          <p:cNvSpPr/>
          <p:nvPr/>
        </p:nvSpPr>
        <p:spPr>
          <a:xfrm>
            <a:off x="10214821" y="1941026"/>
            <a:ext cx="569627" cy="435134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/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78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">
            <a:extLst>
              <a:ext uri="{FF2B5EF4-FFF2-40B4-BE49-F238E27FC236}">
                <a16:creationId xmlns:a16="http://schemas.microsoft.com/office/drawing/2014/main" id="{8B3E7F23-7390-4D42-9057-A1129C958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820" y="4711550"/>
            <a:ext cx="57284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Interpolate from discrete samples</a:t>
            </a:r>
          </a:p>
        </p:txBody>
      </p:sp>
      <p:pic>
        <p:nvPicPr>
          <p:cNvPr id="6" name="Picture 5" descr="A picture containing indoor, purple, table, sitting&#10;&#10;Description automatically generated">
            <a:extLst>
              <a:ext uri="{FF2B5EF4-FFF2-40B4-BE49-F238E27FC236}">
                <a16:creationId xmlns:a16="http://schemas.microsoft.com/office/drawing/2014/main" id="{2510AB70-A062-0141-B76E-33B2B52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29630" r="11185" b="35612"/>
          <a:stretch>
            <a:fillRect/>
          </a:stretch>
        </p:blipFill>
        <p:spPr bwMode="auto">
          <a:xfrm>
            <a:off x="1568596" y="1653931"/>
            <a:ext cx="5202238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3902832A-7F06-B543-AB81-1E293917A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685" y="166688"/>
            <a:ext cx="3586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</a:rPr>
              <a:t>Spatial transcriptomics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231809-DD19-664B-AB3D-77AAD12628BE}"/>
              </a:ext>
            </a:extLst>
          </p:cNvPr>
          <p:cNvSpPr/>
          <p:nvPr/>
        </p:nvSpPr>
        <p:spPr>
          <a:xfrm>
            <a:off x="8785229" y="1842938"/>
            <a:ext cx="2174875" cy="20748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=v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67FF5A9F-94E9-D445-93CA-64207311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t="25276" r="45636" b="50000"/>
          <a:stretch>
            <a:fillRect/>
          </a:stretch>
        </p:blipFill>
        <p:spPr bwMode="auto">
          <a:xfrm>
            <a:off x="8267704" y="2235050"/>
            <a:ext cx="4524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1F1D2EC5-D66C-3047-96E1-C1653EBA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0" t="29131" r="62007" b="58456"/>
          <a:stretch>
            <a:fillRect/>
          </a:stretch>
        </p:blipFill>
        <p:spPr bwMode="auto">
          <a:xfrm>
            <a:off x="8107366" y="4248000"/>
            <a:ext cx="77311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iagram&#10;&#10;Description automatically generated">
            <a:extLst>
              <a:ext uri="{FF2B5EF4-FFF2-40B4-BE49-F238E27FC236}">
                <a16:creationId xmlns:a16="http://schemas.microsoft.com/office/drawing/2014/main" id="{245AFFAA-DDE9-E847-AAD9-A0FBE8E2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95" y="1928663"/>
            <a:ext cx="1474788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5AB2F6-4263-AC4E-A686-5A3C51C471DC}"/>
              </a:ext>
            </a:extLst>
          </p:cNvPr>
          <p:cNvSpPr/>
          <p:nvPr/>
        </p:nvSpPr>
        <p:spPr>
          <a:xfrm>
            <a:off x="8762699" y="6326601"/>
            <a:ext cx="3332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Bergmann, Penfold, Slatery et al. (Nature, in press)</a:t>
            </a:r>
            <a:endParaRPr lang="en-US" sz="1200" dirty="0"/>
          </a:p>
        </p:txBody>
      </p:sp>
    </p:spTree>
  </p:cSld>
  <p:clrMapOvr>
    <a:masterClrMapping/>
  </p:clrMapOvr>
  <p:transition advTm="9488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35390" y="2388391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638802" y="3199743"/>
            <a:ext cx="3761065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2AC27-3229-3541-813A-EC76DF848FA6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16CE3-8012-B647-8246-7FA3C9E62FCA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D5499-8DB2-D644-A7F2-EBF1B56C0265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523658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584590" y="358168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866926" y="2000357"/>
            <a:ext cx="4486682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715A-A0CF-7244-9642-941533D304FB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C4478-0DB9-5C4C-AFEF-684010279230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7A0F3-80C5-A24C-BA65-A029AA1C9B4D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97467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18457" y="496225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996268" y="1313491"/>
            <a:ext cx="6775450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FD20E-2584-484F-B2AC-3E3483BD4B1A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E5C89F-3218-E047-A22E-A6276999687B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42C24-84BF-B446-97E0-ADF2B886809C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D405A-8714-A74E-9960-B6446AD353D8}"/>
              </a:ext>
            </a:extLst>
          </p:cNvPr>
          <p:cNvSpPr/>
          <p:nvPr/>
        </p:nvSpPr>
        <p:spPr>
          <a:xfrm>
            <a:off x="8096318" y="4456493"/>
            <a:ext cx="4083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AUC = 1 (perfect classification)</a:t>
            </a:r>
          </a:p>
          <a:p>
            <a:pPr lvl="1"/>
            <a:r>
              <a:rPr lang="en-US" sz="2000" dirty="0"/>
              <a:t>AUC = 0.5 (random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56648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of neural networks and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5FFB-8E59-F142-995E-899DEE00A1D7}"/>
              </a:ext>
            </a:extLst>
          </p:cNvPr>
          <p:cNvSpPr txBox="1"/>
          <p:nvPr/>
        </p:nvSpPr>
        <p:spPr>
          <a:xfrm>
            <a:off x="9262389" y="141786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45047" y="141786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618437" y="311748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3-input nodes = 3D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82BFA-AAC4-9345-B1AB-99E5BD141151}"/>
              </a:ext>
            </a:extLst>
          </p:cNvPr>
          <p:cNvSpPr txBox="1"/>
          <p:nvPr/>
        </p:nvSpPr>
        <p:spPr>
          <a:xfrm>
            <a:off x="1380506" y="347979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1-output nodes = 1D input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4268870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83575" y="5668617"/>
            <a:ext cx="4848232" cy="66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 are essentially representing different projections/representations of the input</a:t>
            </a:r>
          </a:p>
        </p:txBody>
      </p:sp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878304" y="5350878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layer then combines these various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0E582-E0F0-DB49-90F1-824050F6A688}"/>
              </a:ext>
            </a:extLst>
          </p:cNvPr>
          <p:cNvSpPr txBox="1"/>
          <p:nvPr/>
        </p:nvSpPr>
        <p:spPr>
          <a:xfrm>
            <a:off x="900543" y="6101593"/>
            <a:ext cx="719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final layer is activated will determine the task: linear for regression and sigmoid for binary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556665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671884" y="5684365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 a loss function with respect to the various parameters (</a:t>
            </a:r>
            <a:r>
              <a:rPr lang="en-US" dirty="0">
                <a:solidFill>
                  <a:srgbClr val="FF0000"/>
                </a:solidFill>
              </a:rPr>
              <a:t>backpropagation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651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0" y="1969168"/>
            <a:ext cx="6094075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420" y="2265181"/>
            <a:ext cx="6094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4,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(1, activation = ”sigmoid")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0615" y="5066738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2" y="3574598"/>
            <a:ext cx="6409954" cy="328340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98886" y="951923"/>
            <a:ext cx="6810006" cy="25853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00805" y="1635605"/>
            <a:ext cx="6658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c(1,8))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(4, activation = ”sigmoid")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5845" y="9892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/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is </a:t>
                </a:r>
                <a:r>
                  <a:rPr lang="en-US" sz="2400" b="1" dirty="0"/>
                  <a:t>supervised</a:t>
                </a:r>
                <a:r>
                  <a:rPr lang="en-US" sz="2400" dirty="0"/>
                  <a:t> because we are explicitly giving it both the input and the answer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blipFill>
                <a:blip r:embed="rId2"/>
                <a:stretch>
                  <a:fillRect t="-723" r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2114219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Loss function?</a:t>
            </a:r>
            <a:br>
              <a:rPr lang="en-US" sz="2400" dirty="0"/>
            </a:br>
            <a:endParaRPr lang="en-US" sz="2400" u="sng" dirty="0"/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categorical (e.g., square or circle or triangle) or binary (that is will be only 0 or 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Saurischian = 0, Ornithischian =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dinosaur’s length, and the observation variable is the dinosaur’s group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941026"/>
            <a:ext cx="569627" cy="435134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778586" y="1941026"/>
            <a:ext cx="569627" cy="435134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/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9765D52-ECB3-BB44-ABAB-980C2540684D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3444239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27748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82052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4499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5051" y="1473997"/>
            <a:ext cx="1146189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Why are we interested in finding a relationships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several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Often explanatory variables are cheaper/easier to measure but we’re interested in is the observation variable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make </a:t>
            </a:r>
            <a:r>
              <a:rPr lang="en-US" sz="2400" u="sng" dirty="0"/>
              <a:t>predictions at new locations</a:t>
            </a:r>
            <a:r>
              <a:rPr lang="en-US" sz="2400" dirty="0"/>
              <a:t> (forecasting, decision making, surrogate for reality)</a:t>
            </a:r>
          </a:p>
          <a:p>
            <a:pPr lvl="2"/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distinguish </a:t>
            </a:r>
            <a:r>
              <a:rPr lang="en-US" sz="2400" u="sng" dirty="0"/>
              <a:t>between models</a:t>
            </a:r>
            <a:r>
              <a:rPr lang="en-US" sz="2400" dirty="0"/>
              <a:t> (model structure, hypothesis testing,  insight)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This function itself can tell us something about the </a:t>
            </a:r>
            <a:r>
              <a:rPr lang="en-US" sz="2400" u="sng" dirty="0"/>
              <a:t>nature of the system</a:t>
            </a:r>
            <a:r>
              <a:rPr lang="en-US" sz="2400" dirty="0"/>
              <a:t> (linear, exponential, circadian, or which variables are important)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EB3D20-D88A-2044-BB32-4A54091A6174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4050526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8668</TotalTime>
  <Words>5132</Words>
  <Application>Microsoft Macintosh PowerPoint</Application>
  <PresentationFormat>Widescreen</PresentationFormat>
  <Paragraphs>1530</Paragraphs>
  <Slides>122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1" baseType="lpstr">
      <vt:lpstr>-apple-system</vt:lpstr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Office Theme</vt:lpstr>
      <vt:lpstr>An introduction to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set/test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classification?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Repeatability?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set/test set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39</cp:revision>
  <dcterms:created xsi:type="dcterms:W3CDTF">2022-02-04T15:02:03Z</dcterms:created>
  <dcterms:modified xsi:type="dcterms:W3CDTF">2022-07-12T08:15:57Z</dcterms:modified>
</cp:coreProperties>
</file>